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536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41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48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665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95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26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539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621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971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607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425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B46E-AA19-4EF8-B1E8-D5477F4B6559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0872-EA74-4AEF-A796-CFEE16CB5A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61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i="1" u="sng" dirty="0" smtClean="0"/>
              <a:t>НАЙ-ГОЛЕМИТЕ ПРАЗНИЦИ ПРЕЗ МЕСЕЦ МАЙ</a:t>
            </a:r>
            <a:endParaRPr lang="bg-BG" b="1" i="1" u="sn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i="1" u="sng" dirty="0" smtClean="0"/>
              <a:t>Изготвил</a:t>
            </a:r>
            <a:r>
              <a:rPr lang="en-US" b="1" i="1" u="sng" dirty="0" smtClean="0">
                <a:latin typeface="Algerian" panose="04020705040A02060702" pitchFamily="82" charset="0"/>
              </a:rPr>
              <a:t>:</a:t>
            </a:r>
            <a:r>
              <a:rPr lang="bg-BG" b="1" i="1" u="sng" dirty="0" smtClean="0"/>
              <a:t>Теодора </a:t>
            </a:r>
            <a:r>
              <a:rPr lang="bg-BG" b="1" i="1" u="sng" dirty="0" err="1" smtClean="0"/>
              <a:t>П</a:t>
            </a:r>
            <a:r>
              <a:rPr lang="bg-BG" b="1" i="1" u="sng" dirty="0" err="1" smtClean="0"/>
              <a:t>андърова</a:t>
            </a:r>
            <a:endParaRPr lang="bg-BG" b="1" i="1" u="sng" dirty="0"/>
          </a:p>
        </p:txBody>
      </p:sp>
    </p:spTree>
    <p:extLst>
      <p:ext uri="{BB962C8B-B14F-4D97-AF65-F5344CB8AC3E}">
        <p14:creationId xmlns:p14="http://schemas.microsoft.com/office/powerpoint/2010/main" val="37676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1 май- ден на труда</a:t>
            </a:r>
            <a:endParaRPr lang="bg-BG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За </a:t>
            </a:r>
            <a:r>
              <a:rPr lang="ru-RU" b="1" i="1" dirty="0" err="1" smtClean="0"/>
              <a:t>първи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път</a:t>
            </a:r>
            <a:r>
              <a:rPr lang="ru-RU" b="1" i="1" dirty="0" smtClean="0"/>
              <a:t> опит за </a:t>
            </a:r>
            <a:r>
              <a:rPr lang="ru-RU" b="1" i="1" dirty="0" err="1" smtClean="0"/>
              <a:t>честване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Първи</a:t>
            </a:r>
            <a:r>
              <a:rPr lang="ru-RU" b="1" i="1" dirty="0" smtClean="0"/>
              <a:t> май у нас се </a:t>
            </a:r>
            <a:r>
              <a:rPr lang="ru-RU" b="1" i="1" dirty="0" err="1" smtClean="0"/>
              <a:t>прави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1890 година от </a:t>
            </a:r>
            <a:r>
              <a:rPr lang="ru-RU" b="1" i="1" dirty="0" err="1" smtClean="0"/>
              <a:t>Топографското</a:t>
            </a:r>
            <a:r>
              <a:rPr lang="ru-RU" b="1" i="1" dirty="0" smtClean="0"/>
              <a:t> дружество.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1939 година </a:t>
            </a:r>
            <a:r>
              <a:rPr lang="ru-RU" b="1" i="1" dirty="0" err="1" smtClean="0"/>
              <a:t>Първи</a:t>
            </a:r>
            <a:r>
              <a:rPr lang="ru-RU" b="1" i="1" dirty="0" smtClean="0"/>
              <a:t> май е </a:t>
            </a:r>
            <a:r>
              <a:rPr lang="ru-RU" b="1" i="1" dirty="0" err="1" smtClean="0"/>
              <a:t>обявен</a:t>
            </a:r>
            <a:r>
              <a:rPr lang="ru-RU" b="1" i="1" dirty="0" smtClean="0"/>
              <a:t> за официален </a:t>
            </a:r>
            <a:r>
              <a:rPr lang="ru-RU" b="1" i="1" dirty="0" err="1" smtClean="0"/>
              <a:t>празник</a:t>
            </a:r>
            <a:r>
              <a:rPr lang="ru-RU" b="1" i="1" dirty="0" smtClean="0"/>
              <a:t>, а от 1945 година </a:t>
            </a:r>
            <a:r>
              <a:rPr lang="ru-RU" b="1" i="1" dirty="0" err="1" smtClean="0"/>
              <a:t>комунистическата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започва</a:t>
            </a:r>
            <a:r>
              <a:rPr lang="ru-RU" b="1" i="1" dirty="0" smtClean="0"/>
              <a:t> да </a:t>
            </a:r>
            <a:r>
              <a:rPr lang="ru-RU" b="1" i="1" dirty="0" err="1" smtClean="0"/>
              <a:t>чества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празника</a:t>
            </a:r>
            <a:r>
              <a:rPr lang="ru-RU" b="1" i="1" dirty="0" smtClean="0"/>
              <a:t> всяка година. След края на </a:t>
            </a:r>
            <a:r>
              <a:rPr lang="ru-RU" b="1" i="1" dirty="0" err="1" smtClean="0"/>
              <a:t>комунистическия</a:t>
            </a:r>
            <a:r>
              <a:rPr lang="ru-RU" b="1" i="1" dirty="0" smtClean="0"/>
              <a:t> режим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1989 година </a:t>
            </a:r>
            <a:r>
              <a:rPr lang="ru-RU" b="1" i="1" dirty="0" err="1" smtClean="0"/>
              <a:t>Първи</a:t>
            </a:r>
            <a:r>
              <a:rPr lang="ru-RU" b="1" i="1" dirty="0" smtClean="0"/>
              <a:t> май </a:t>
            </a:r>
            <a:r>
              <a:rPr lang="ru-RU" b="1" i="1" dirty="0" err="1" smtClean="0"/>
              <a:t>продължава</a:t>
            </a:r>
            <a:r>
              <a:rPr lang="ru-RU" b="1" i="1" dirty="0" smtClean="0"/>
              <a:t> да е официален и </a:t>
            </a:r>
            <a:r>
              <a:rPr lang="ru-RU" b="1" i="1" dirty="0" err="1" smtClean="0"/>
              <a:t>неработен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ден</a:t>
            </a:r>
            <a:r>
              <a:rPr lang="ru-RU" b="1" i="1" dirty="0" smtClean="0"/>
              <a:t>, но </a:t>
            </a:r>
            <a:r>
              <a:rPr lang="ru-RU" b="1" i="1" dirty="0" err="1" smtClean="0"/>
              <a:t>държавната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</a:t>
            </a:r>
            <a:r>
              <a:rPr lang="ru-RU" b="1" i="1" dirty="0" smtClean="0"/>
              <a:t> не се </a:t>
            </a:r>
            <a:r>
              <a:rPr lang="ru-RU" b="1" i="1" dirty="0" err="1" smtClean="0"/>
              <a:t>ангажира</a:t>
            </a:r>
            <a:r>
              <a:rPr lang="ru-RU" b="1" i="1" dirty="0" smtClean="0"/>
              <a:t> с </a:t>
            </a:r>
            <a:r>
              <a:rPr lang="ru-RU" b="1" i="1" dirty="0" err="1" smtClean="0"/>
              <a:t>организирането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масови</a:t>
            </a:r>
            <a:r>
              <a:rPr lang="ru-RU" b="1" i="1" dirty="0" smtClean="0"/>
              <a:t> прояви, </a:t>
            </a:r>
            <a:r>
              <a:rPr lang="ru-RU" b="1" i="1" dirty="0" err="1" smtClean="0"/>
              <a:t>както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времето</a:t>
            </a:r>
            <a:r>
              <a:rPr lang="ru-RU" b="1" i="1" dirty="0" smtClean="0"/>
              <a:t> на социализма.</a:t>
            </a: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17621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1 май-ден на труда </a:t>
            </a:r>
            <a:r>
              <a:rPr lang="en-US" b="1" i="1" dirty="0" smtClean="0">
                <a:latin typeface="Algerian" panose="04020705040A02060702" pitchFamily="82" charset="0"/>
              </a:rPr>
              <a:t>(</a:t>
            </a:r>
            <a:r>
              <a:rPr lang="bg-BG" b="1" i="1" dirty="0" smtClean="0"/>
              <a:t>снимки</a:t>
            </a:r>
            <a:r>
              <a:rPr lang="en-US" b="1" i="1" dirty="0" smtClean="0">
                <a:latin typeface="Algerian" panose="04020705040A02060702" pitchFamily="82" charset="0"/>
              </a:rPr>
              <a:t>)</a:t>
            </a:r>
            <a:endParaRPr lang="bg-BG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" y="1690688"/>
            <a:ext cx="3722487" cy="195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2" y="1690688"/>
            <a:ext cx="5512398" cy="3674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6" y="4249916"/>
            <a:ext cx="4262830" cy="223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2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u="sng" dirty="0" smtClean="0"/>
              <a:t>Историята на празника</a:t>
            </a:r>
            <a:endParaRPr lang="bg-BG" b="1" i="1" u="sn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Историята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празника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свързва</a:t>
            </a:r>
            <a:r>
              <a:rPr lang="ru-RU" b="1" i="1" dirty="0" smtClean="0"/>
              <a:t> с </a:t>
            </a:r>
            <a:r>
              <a:rPr lang="ru-RU" b="1" i="1" dirty="0" err="1" smtClean="0"/>
              <a:t>международното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социалистическо</a:t>
            </a:r>
            <a:r>
              <a:rPr lang="ru-RU" b="1" i="1" dirty="0" smtClean="0"/>
              <a:t> движение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XIX век и </a:t>
            </a:r>
            <a:r>
              <a:rPr lang="ru-RU" b="1" i="1" dirty="0" err="1" smtClean="0"/>
              <a:t>работническите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протести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зачитане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елементарните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социални</a:t>
            </a:r>
            <a:r>
              <a:rPr lang="ru-RU" b="1" i="1" dirty="0" smtClean="0"/>
              <a:t> права. </a:t>
            </a:r>
            <a:r>
              <a:rPr lang="ru-RU" b="1" i="1" dirty="0" err="1" smtClean="0"/>
              <a:t>Началото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поставя</a:t>
            </a:r>
            <a:r>
              <a:rPr lang="ru-RU" b="1" i="1" dirty="0" smtClean="0"/>
              <a:t> на 1 май 1886 година в САЩ, </a:t>
            </a:r>
            <a:r>
              <a:rPr lang="ru-RU" b="1" i="1" dirty="0" err="1" smtClean="0"/>
              <a:t>когато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профсъюзите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провеждат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неофициална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национална</a:t>
            </a:r>
            <a:r>
              <a:rPr lang="ru-RU" b="1" i="1" dirty="0" smtClean="0"/>
              <a:t> стачка, в </a:t>
            </a:r>
            <a:r>
              <a:rPr lang="ru-RU" b="1" i="1" dirty="0" err="1" smtClean="0"/>
              <a:t>която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вземат</a:t>
            </a:r>
            <a:r>
              <a:rPr lang="ru-RU" b="1" i="1" dirty="0" smtClean="0"/>
              <a:t> участие над 300 000 </a:t>
            </a:r>
            <a:r>
              <a:rPr lang="ru-RU" b="1" i="1" dirty="0" err="1" smtClean="0"/>
              <a:t>работници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цялата</a:t>
            </a:r>
            <a:r>
              <a:rPr lang="ru-RU" b="1" i="1" dirty="0" smtClean="0"/>
              <a:t> страна с </a:t>
            </a:r>
            <a:r>
              <a:rPr lang="ru-RU" b="1" i="1" dirty="0" err="1" smtClean="0"/>
              <a:t>искане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въвеждане</a:t>
            </a:r>
            <a:r>
              <a:rPr lang="ru-RU" b="1" i="1" dirty="0" smtClean="0"/>
              <a:t> на официален 8-часов </a:t>
            </a:r>
            <a:r>
              <a:rPr lang="ru-RU" b="1" i="1" dirty="0" err="1" smtClean="0"/>
              <a:t>работен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ден</a:t>
            </a:r>
            <a:r>
              <a:rPr lang="ru-RU" dirty="0" smtClean="0"/>
              <a:t>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86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75883"/>
            <a:ext cx="10515600" cy="1325563"/>
          </a:xfrm>
        </p:spPr>
        <p:txBody>
          <a:bodyPr/>
          <a:lstStyle/>
          <a:p>
            <a:r>
              <a:rPr lang="bg-BG" b="1" i="1" dirty="0" smtClean="0"/>
              <a:t>Гергьовден</a:t>
            </a:r>
            <a:endParaRPr lang="bg-BG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Един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най-големите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пролетни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празници,съвпадащ</a:t>
            </a:r>
            <a:r>
              <a:rPr lang="ru-RU" b="1" i="1" dirty="0" smtClean="0">
                <a:latin typeface="Arial Black" panose="020B0A04020102020204" pitchFamily="34" charset="0"/>
              </a:rPr>
              <a:t> с </a:t>
            </a:r>
            <a:r>
              <a:rPr lang="ru-RU" b="1" i="1" dirty="0" err="1" smtClean="0">
                <a:latin typeface="Arial Black" panose="020B0A04020102020204" pitchFamily="34" charset="0"/>
              </a:rPr>
              <a:t>разцвета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природата</a:t>
            </a:r>
            <a:r>
              <a:rPr lang="ru-RU" b="1" i="1" dirty="0" smtClean="0">
                <a:latin typeface="Arial Black" panose="020B0A04020102020204" pitchFamily="34" charset="0"/>
              </a:rPr>
              <a:t> е </a:t>
            </a:r>
            <a:r>
              <a:rPr lang="ru-RU" b="1" i="1" dirty="0" err="1" smtClean="0">
                <a:latin typeface="Arial Black" panose="020B0A04020102020204" pitchFamily="34" charset="0"/>
              </a:rPr>
              <a:t>Гергьовден</a:t>
            </a:r>
            <a:r>
              <a:rPr lang="ru-RU" b="1" i="1" dirty="0" smtClean="0">
                <a:latin typeface="Arial Black" panose="020B0A04020102020204" pitchFamily="34" charset="0"/>
              </a:rPr>
              <a:t>. </a:t>
            </a:r>
            <a:r>
              <a:rPr lang="ru-RU" b="1" i="1" dirty="0" err="1" smtClean="0">
                <a:latin typeface="Arial Black" panose="020B0A04020102020204" pitchFamily="34" charset="0"/>
              </a:rPr>
              <a:t>Затова</a:t>
            </a:r>
            <a:r>
              <a:rPr lang="ru-RU" b="1" i="1" dirty="0" smtClean="0">
                <a:latin typeface="Arial Black" panose="020B0A04020102020204" pitchFamily="34" charset="0"/>
              </a:rPr>
              <a:t> той е наречен </a:t>
            </a:r>
            <a:r>
              <a:rPr lang="ru-RU" b="1" i="1" dirty="0" err="1" smtClean="0">
                <a:latin typeface="Arial Black" panose="020B0A04020102020204" pitchFamily="34" charset="0"/>
              </a:rPr>
              <a:t>още</a:t>
            </a:r>
            <a:r>
              <a:rPr lang="ru-RU" b="1" i="1" dirty="0" smtClean="0">
                <a:latin typeface="Arial Black" panose="020B0A04020102020204" pitchFamily="34" charset="0"/>
              </a:rPr>
              <a:t> "</a:t>
            </a:r>
            <a:r>
              <a:rPr lang="ru-RU" b="1" i="1" dirty="0" err="1" smtClean="0">
                <a:latin typeface="Arial Black" panose="020B0A04020102020204" pitchFamily="34" charset="0"/>
              </a:rPr>
              <a:t>цветен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Гьорги</a:t>
            </a:r>
            <a:r>
              <a:rPr lang="ru-RU" b="1" i="1" dirty="0" smtClean="0">
                <a:latin typeface="Arial Black" panose="020B0A04020102020204" pitchFamily="34" charset="0"/>
              </a:rPr>
              <a:t>".</a:t>
            </a:r>
          </a:p>
          <a:p>
            <a:r>
              <a:rPr lang="ru-RU" b="1" i="1" dirty="0" smtClean="0">
                <a:latin typeface="Arial Black" panose="020B0A04020102020204" pitchFamily="34" charset="0"/>
              </a:rPr>
              <a:t>      </a:t>
            </a:r>
            <a:r>
              <a:rPr lang="ru-RU" b="1" i="1" dirty="0" err="1" smtClean="0">
                <a:latin typeface="Arial Black" panose="020B0A04020102020204" pitchFamily="34" charset="0"/>
              </a:rPr>
              <a:t>Народът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разделя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годината</a:t>
            </a:r>
            <a:r>
              <a:rPr lang="ru-RU" b="1" i="1" dirty="0" smtClean="0">
                <a:latin typeface="Arial Black" panose="020B0A04020102020204" pitchFamily="34" charset="0"/>
              </a:rPr>
              <a:t> на два </a:t>
            </a:r>
            <a:r>
              <a:rPr lang="ru-RU" b="1" i="1" dirty="0" err="1" smtClean="0">
                <a:latin typeface="Arial Black" panose="020B0A04020102020204" pitchFamily="34" charset="0"/>
              </a:rPr>
              <a:t>цикъла</a:t>
            </a:r>
            <a:r>
              <a:rPr lang="ru-RU" b="1" i="1" dirty="0" smtClean="0">
                <a:latin typeface="Arial Black" panose="020B0A04020102020204" pitchFamily="34" charset="0"/>
              </a:rPr>
              <a:t>: </a:t>
            </a:r>
            <a:r>
              <a:rPr lang="ru-RU" b="1" i="1" dirty="0" err="1" smtClean="0">
                <a:latin typeface="Arial Black" panose="020B0A04020102020204" pitchFamily="34" charset="0"/>
              </a:rPr>
              <a:t>летен</a:t>
            </a:r>
            <a:r>
              <a:rPr lang="ru-RU" b="1" i="1" dirty="0" smtClean="0">
                <a:latin typeface="Arial Black" panose="020B0A04020102020204" pitchFamily="34" charset="0"/>
              </a:rPr>
              <a:t> -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Гергьовден</a:t>
            </a:r>
            <a:r>
              <a:rPr lang="ru-RU" b="1" i="1" dirty="0" smtClean="0">
                <a:latin typeface="Arial Black" panose="020B0A04020102020204" pitchFamily="34" charset="0"/>
              </a:rPr>
              <a:t> до </a:t>
            </a:r>
            <a:r>
              <a:rPr lang="ru-RU" b="1" i="1" dirty="0" err="1" smtClean="0">
                <a:latin typeface="Arial Black" panose="020B0A04020102020204" pitchFamily="34" charset="0"/>
              </a:rPr>
              <a:t>Димитровден</a:t>
            </a:r>
            <a:r>
              <a:rPr lang="ru-RU" b="1" i="1" dirty="0" smtClean="0">
                <a:latin typeface="Arial Black" panose="020B0A04020102020204" pitchFamily="34" charset="0"/>
              </a:rPr>
              <a:t>, и </a:t>
            </a:r>
            <a:r>
              <a:rPr lang="ru-RU" b="1" i="1" dirty="0" err="1" smtClean="0">
                <a:latin typeface="Arial Black" panose="020B0A04020102020204" pitchFamily="34" charset="0"/>
              </a:rPr>
              <a:t>зимен</a:t>
            </a:r>
            <a:r>
              <a:rPr lang="ru-RU" b="1" i="1" dirty="0" smtClean="0">
                <a:latin typeface="Arial Black" panose="020B0A04020102020204" pitchFamily="34" charset="0"/>
              </a:rPr>
              <a:t> -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Димитровден</a:t>
            </a:r>
            <a:r>
              <a:rPr lang="ru-RU" b="1" i="1" dirty="0" smtClean="0">
                <a:latin typeface="Arial Black" panose="020B0A04020102020204" pitchFamily="34" charset="0"/>
              </a:rPr>
              <a:t> до </a:t>
            </a:r>
            <a:r>
              <a:rPr lang="ru-RU" b="1" i="1" dirty="0" err="1" smtClean="0">
                <a:latin typeface="Arial Black" panose="020B0A04020102020204" pitchFamily="34" charset="0"/>
              </a:rPr>
              <a:t>Гергьовден</a:t>
            </a:r>
            <a:r>
              <a:rPr lang="ru-RU" b="1" i="1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b="1" i="1" dirty="0" smtClean="0">
                <a:latin typeface="Arial Black" panose="020B0A04020102020204" pitchFamily="34" charset="0"/>
              </a:rPr>
              <a:t>     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Гергьовден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започва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новата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скотовъдна</a:t>
            </a:r>
            <a:r>
              <a:rPr lang="ru-RU" b="1" i="1" dirty="0" smtClean="0">
                <a:latin typeface="Arial Black" panose="020B0A04020102020204" pitchFamily="34" charset="0"/>
              </a:rPr>
              <a:t> година, </a:t>
            </a:r>
            <a:r>
              <a:rPr lang="ru-RU" b="1" i="1" dirty="0" err="1" smtClean="0">
                <a:latin typeface="Arial Black" panose="020B0A04020102020204" pitchFamily="34" charset="0"/>
              </a:rPr>
              <a:t>доенето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млякото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клането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агнета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подновяването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трудовите</a:t>
            </a:r>
            <a:r>
              <a:rPr lang="ru-RU" b="1" i="1" dirty="0" smtClean="0">
                <a:latin typeface="Arial Black" panose="020B0A04020102020204" pitchFamily="34" charset="0"/>
              </a:rPr>
              <a:t> договори.</a:t>
            </a:r>
          </a:p>
          <a:p>
            <a:r>
              <a:rPr lang="ru-RU" b="1" i="1" dirty="0" smtClean="0">
                <a:latin typeface="Arial Black" panose="020B0A04020102020204" pitchFamily="34" charset="0"/>
              </a:rPr>
              <a:t>      </a:t>
            </a:r>
            <a:r>
              <a:rPr lang="ru-RU" b="1" i="1" dirty="0" err="1" smtClean="0">
                <a:latin typeface="Arial Black" panose="020B0A04020102020204" pitchFamily="34" charset="0"/>
              </a:rPr>
              <a:t>Срещу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Гергьовден</a:t>
            </a:r>
            <a:r>
              <a:rPr lang="ru-RU" b="1" i="1" dirty="0" smtClean="0">
                <a:latin typeface="Arial Black" panose="020B0A04020102020204" pitchFamily="34" charset="0"/>
              </a:rPr>
              <a:t> и на </a:t>
            </a:r>
            <a:r>
              <a:rPr lang="ru-RU" b="1" i="1" dirty="0" err="1" smtClean="0">
                <a:latin typeface="Arial Black" panose="020B0A04020102020204" pitchFamily="34" charset="0"/>
              </a:rPr>
              <a:t>самия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празник</a:t>
            </a:r>
            <a:r>
              <a:rPr lang="ru-RU" b="1" i="1" dirty="0" smtClean="0">
                <a:latin typeface="Arial Black" panose="020B0A04020102020204" pitchFamily="34" charset="0"/>
              </a:rPr>
              <a:t> се </a:t>
            </a:r>
            <a:r>
              <a:rPr lang="ru-RU" b="1" i="1" dirty="0" err="1" smtClean="0">
                <a:latin typeface="Arial Black" panose="020B0A04020102020204" pitchFamily="34" charset="0"/>
              </a:rPr>
              <a:t>извършват</a:t>
            </a:r>
            <a:r>
              <a:rPr lang="ru-RU" b="1" i="1" dirty="0" smtClean="0">
                <a:latin typeface="Arial Black" panose="020B0A04020102020204" pitchFamily="34" charset="0"/>
              </a:rPr>
              <a:t> множество </a:t>
            </a:r>
            <a:r>
              <a:rPr lang="ru-RU" b="1" i="1" dirty="0" err="1" smtClean="0">
                <a:latin typeface="Arial Black" panose="020B0A04020102020204" pitchFamily="34" charset="0"/>
              </a:rPr>
              <a:t>обичаи</a:t>
            </a:r>
            <a:r>
              <a:rPr lang="ru-RU" b="1" i="1" dirty="0" smtClean="0">
                <a:latin typeface="Arial Black" panose="020B0A04020102020204" pitchFamily="34" charset="0"/>
              </a:rPr>
              <a:t> и </a:t>
            </a:r>
            <a:r>
              <a:rPr lang="ru-RU" b="1" i="1" dirty="0" err="1" smtClean="0">
                <a:latin typeface="Arial Black" panose="020B0A04020102020204" pitchFamily="34" charset="0"/>
              </a:rPr>
              <a:t>обреди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целящи</a:t>
            </a:r>
            <a:r>
              <a:rPr lang="ru-RU" b="1" i="1" dirty="0" smtClean="0">
                <a:latin typeface="Arial Black" panose="020B0A04020102020204" pitchFamily="34" charset="0"/>
              </a:rPr>
              <a:t> да </a:t>
            </a:r>
            <a:r>
              <a:rPr lang="ru-RU" b="1" i="1" dirty="0" err="1" smtClean="0">
                <a:latin typeface="Arial Black" panose="020B0A04020102020204" pitchFamily="34" charset="0"/>
              </a:rPr>
              <a:t>подсигурят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здравето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хората</a:t>
            </a:r>
            <a:r>
              <a:rPr lang="ru-RU" b="1" i="1" dirty="0" smtClean="0">
                <a:latin typeface="Arial Black" panose="020B0A04020102020204" pitchFamily="34" charset="0"/>
              </a:rPr>
              <a:t>, приплода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животните</a:t>
            </a:r>
            <a:r>
              <a:rPr lang="ru-RU" b="1" i="1" dirty="0" smtClean="0">
                <a:latin typeface="Arial Black" panose="020B0A04020102020204" pitchFamily="34" charset="0"/>
              </a:rPr>
              <a:t> и </a:t>
            </a:r>
            <a:r>
              <a:rPr lang="ru-RU" b="1" i="1" dirty="0" err="1" smtClean="0">
                <a:latin typeface="Arial Black" panose="020B0A04020102020204" pitchFamily="34" charset="0"/>
              </a:rPr>
              <a:t>опазването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основния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животински</a:t>
            </a:r>
            <a:r>
              <a:rPr lang="ru-RU" b="1" i="1" dirty="0" smtClean="0">
                <a:latin typeface="Arial Black" panose="020B0A04020102020204" pitchFamily="34" charset="0"/>
              </a:rPr>
              <a:t> продукт - </a:t>
            </a:r>
            <a:r>
              <a:rPr lang="ru-RU" b="1" i="1" dirty="0" err="1" smtClean="0">
                <a:latin typeface="Arial Black" panose="020B0A04020102020204" pitchFamily="34" charset="0"/>
              </a:rPr>
              <a:t>млякото</a:t>
            </a:r>
            <a:r>
              <a:rPr lang="ru-RU" b="1" i="1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b="1" i="1" dirty="0" smtClean="0">
                <a:latin typeface="Arial Black" panose="020B0A04020102020204" pitchFamily="34" charset="0"/>
              </a:rPr>
              <a:t>      Централен момент в </a:t>
            </a:r>
            <a:r>
              <a:rPr lang="ru-RU" b="1" i="1" dirty="0" err="1" smtClean="0">
                <a:latin typeface="Arial Black" panose="020B0A04020102020204" pitchFamily="34" charset="0"/>
              </a:rPr>
              <a:t>обредността</a:t>
            </a:r>
            <a:r>
              <a:rPr lang="ru-RU" b="1" i="1" dirty="0" smtClean="0">
                <a:latin typeface="Arial Black" panose="020B0A04020102020204" pitchFamily="34" charset="0"/>
              </a:rPr>
              <a:t> е </a:t>
            </a:r>
            <a:r>
              <a:rPr lang="ru-RU" b="1" i="1" dirty="0" err="1" smtClean="0">
                <a:latin typeface="Arial Black" panose="020B0A04020102020204" pitchFamily="34" charset="0"/>
              </a:rPr>
              <a:t>задояването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овцата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която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първа</a:t>
            </a:r>
            <a:r>
              <a:rPr lang="ru-RU" b="1" i="1" dirty="0" smtClean="0">
                <a:latin typeface="Arial Black" panose="020B0A04020102020204" pitchFamily="34" charset="0"/>
              </a:rPr>
              <a:t> се е </a:t>
            </a:r>
            <a:r>
              <a:rPr lang="ru-RU" b="1" i="1" dirty="0" err="1" smtClean="0">
                <a:latin typeface="Arial Black" panose="020B0A04020102020204" pitchFamily="34" charset="0"/>
              </a:rPr>
              <a:t>обагнила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през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годината</a:t>
            </a:r>
            <a:r>
              <a:rPr lang="ru-RU" b="1" i="1" dirty="0" smtClean="0">
                <a:latin typeface="Arial Black" panose="020B0A04020102020204" pitchFamily="34" charset="0"/>
              </a:rPr>
              <a:t>. </a:t>
            </a:r>
            <a:r>
              <a:rPr lang="ru-RU" b="1" i="1" dirty="0" err="1" smtClean="0">
                <a:latin typeface="Arial Black" panose="020B0A04020102020204" pitchFamily="34" charset="0"/>
              </a:rPr>
              <a:t>Тя</a:t>
            </a:r>
            <a:r>
              <a:rPr lang="ru-RU" b="1" i="1" dirty="0" smtClean="0">
                <a:latin typeface="Arial Black" panose="020B0A04020102020204" pitchFamily="34" charset="0"/>
              </a:rPr>
              <a:t> се </a:t>
            </a:r>
            <a:r>
              <a:rPr lang="ru-RU" b="1" i="1" dirty="0" err="1" smtClean="0">
                <a:latin typeface="Arial Black" panose="020B0A04020102020204" pitchFamily="34" charset="0"/>
              </a:rPr>
              <a:t>окичва</a:t>
            </a:r>
            <a:r>
              <a:rPr lang="ru-RU" b="1" i="1" dirty="0" smtClean="0">
                <a:latin typeface="Arial Black" panose="020B0A04020102020204" pitchFamily="34" charset="0"/>
              </a:rPr>
              <a:t> с венец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къпина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глог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здравец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коприва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завързани</a:t>
            </a:r>
            <a:r>
              <a:rPr lang="ru-RU" b="1" i="1" dirty="0" smtClean="0">
                <a:latin typeface="Arial Black" panose="020B0A04020102020204" pitchFamily="34" charset="0"/>
              </a:rPr>
              <a:t> с </a:t>
            </a:r>
            <a:r>
              <a:rPr lang="ru-RU" b="1" i="1" dirty="0" err="1" smtClean="0">
                <a:latin typeface="Arial Black" panose="020B0A04020102020204" pitchFamily="34" charset="0"/>
              </a:rPr>
              <a:t>червен</a:t>
            </a:r>
            <a:r>
              <a:rPr lang="ru-RU" b="1" i="1" dirty="0" smtClean="0">
                <a:latin typeface="Arial Black" panose="020B0A04020102020204" pitchFamily="34" charset="0"/>
              </a:rPr>
              <a:t> конец. </a:t>
            </a:r>
            <a:r>
              <a:rPr lang="ru-RU" b="1" i="1" dirty="0" err="1" smtClean="0">
                <a:latin typeface="Arial Black" panose="020B0A04020102020204" pitchFamily="34" charset="0"/>
              </a:rPr>
              <a:t>Същият</a:t>
            </a:r>
            <a:r>
              <a:rPr lang="ru-RU" b="1" i="1" dirty="0" smtClean="0">
                <a:latin typeface="Arial Black" panose="020B0A04020102020204" pitchFamily="34" charset="0"/>
              </a:rPr>
              <a:t> венец се </a:t>
            </a:r>
            <a:r>
              <a:rPr lang="ru-RU" b="1" i="1" dirty="0" err="1" smtClean="0">
                <a:latin typeface="Arial Black" panose="020B0A04020102020204" pitchFamily="34" charset="0"/>
              </a:rPr>
              <a:t>окачва</a:t>
            </a:r>
            <a:r>
              <a:rPr lang="ru-RU" b="1" i="1" dirty="0" smtClean="0">
                <a:latin typeface="Arial Black" panose="020B0A04020102020204" pitchFamily="34" charset="0"/>
              </a:rPr>
              <a:t> и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вратата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кошарата</a:t>
            </a:r>
            <a:r>
              <a:rPr lang="ru-RU" b="1" i="1" dirty="0" smtClean="0">
                <a:latin typeface="Arial Black" panose="020B0A04020102020204" pitchFamily="34" charset="0"/>
              </a:rPr>
              <a:t>. </a:t>
            </a:r>
            <a:r>
              <a:rPr lang="ru-RU" b="1" i="1" dirty="0" err="1" smtClean="0">
                <a:latin typeface="Arial Black" panose="020B0A04020102020204" pitchFamily="34" charset="0"/>
              </a:rPr>
              <a:t>Задояването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млякото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прави</a:t>
            </a:r>
            <a:r>
              <a:rPr lang="ru-RU" b="1" i="1" dirty="0" smtClean="0">
                <a:latin typeface="Arial Black" panose="020B0A04020102020204" pitchFamily="34" charset="0"/>
              </a:rPr>
              <a:t> млада жена, </a:t>
            </a:r>
            <a:r>
              <a:rPr lang="ru-RU" b="1" i="1" dirty="0" err="1" smtClean="0">
                <a:latin typeface="Arial Black" panose="020B0A04020102020204" pitchFamily="34" charset="0"/>
              </a:rPr>
              <a:t>във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фертилна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възраст</a:t>
            </a:r>
            <a:r>
              <a:rPr lang="ru-RU" b="1" i="1" dirty="0" smtClean="0">
                <a:latin typeface="Arial Black" panose="020B0A04020102020204" pitchFamily="34" charset="0"/>
              </a:rPr>
              <a:t>.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менчето</a:t>
            </a:r>
            <a:r>
              <a:rPr lang="ru-RU" b="1" i="1" dirty="0" smtClean="0">
                <a:latin typeface="Arial Black" panose="020B0A04020102020204" pitchFamily="34" charset="0"/>
              </a:rPr>
              <a:t>, в </a:t>
            </a:r>
            <a:r>
              <a:rPr lang="ru-RU" b="1" i="1" dirty="0" err="1" smtClean="0">
                <a:latin typeface="Arial Black" panose="020B0A04020102020204" pitchFamily="34" charset="0"/>
              </a:rPr>
              <a:t>което</a:t>
            </a:r>
            <a:r>
              <a:rPr lang="ru-RU" b="1" i="1" dirty="0" smtClean="0">
                <a:latin typeface="Arial Black" panose="020B0A04020102020204" pitchFamily="34" charset="0"/>
              </a:rPr>
              <a:t> се дои </a:t>
            </a:r>
            <a:r>
              <a:rPr lang="ru-RU" b="1" i="1" dirty="0" err="1" smtClean="0">
                <a:latin typeface="Arial Black" panose="020B0A04020102020204" pitchFamily="34" charset="0"/>
              </a:rPr>
              <a:t>млякото</a:t>
            </a:r>
            <a:r>
              <a:rPr lang="ru-RU" b="1" i="1" dirty="0" smtClean="0">
                <a:latin typeface="Arial Black" panose="020B0A04020102020204" pitchFamily="34" charset="0"/>
              </a:rPr>
              <a:t> се </a:t>
            </a:r>
            <a:r>
              <a:rPr lang="ru-RU" b="1" i="1" dirty="0" err="1" smtClean="0">
                <a:latin typeface="Arial Black" panose="020B0A04020102020204" pitchFamily="34" charset="0"/>
              </a:rPr>
              <a:t>привързва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китка</a:t>
            </a:r>
            <a:r>
              <a:rPr lang="ru-RU" b="1" i="1" dirty="0" smtClean="0">
                <a:latin typeface="Arial Black" panose="020B0A04020102020204" pitchFamily="34" charset="0"/>
              </a:rPr>
              <a:t> цветя с </a:t>
            </a:r>
            <a:r>
              <a:rPr lang="ru-RU" b="1" i="1" dirty="0" err="1" smtClean="0">
                <a:latin typeface="Arial Black" panose="020B0A04020102020204" pitchFamily="34" charset="0"/>
              </a:rPr>
              <a:t>червен</a:t>
            </a:r>
            <a:r>
              <a:rPr lang="ru-RU" b="1" i="1" dirty="0" smtClean="0">
                <a:latin typeface="Arial Black" panose="020B0A04020102020204" pitchFamily="34" charset="0"/>
              </a:rPr>
              <a:t> конец. </a:t>
            </a:r>
            <a:r>
              <a:rPr lang="ru-RU" b="1" i="1" dirty="0" err="1" smtClean="0">
                <a:latin typeface="Arial Black" panose="020B0A04020102020204" pitchFamily="34" charset="0"/>
              </a:rPr>
              <a:t>Първа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запива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млякото</a:t>
            </a:r>
            <a:r>
              <a:rPr lang="ru-RU" b="1" i="1" dirty="0" smtClean="0">
                <a:latin typeface="Arial Black" panose="020B0A04020102020204" pitchFamily="34" charset="0"/>
              </a:rPr>
              <a:t> млада жена, за да се </a:t>
            </a:r>
            <a:r>
              <a:rPr lang="ru-RU" b="1" i="1" dirty="0" err="1" smtClean="0">
                <a:latin typeface="Arial Black" panose="020B0A04020102020204" pitchFamily="34" charset="0"/>
              </a:rPr>
              <a:t>раждат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женски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агнета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през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кухи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стебла</a:t>
            </a:r>
            <a:r>
              <a:rPr lang="ru-RU" b="1" i="1" dirty="0" smtClean="0">
                <a:latin typeface="Arial Black" panose="020B0A04020102020204" pitchFamily="34" charset="0"/>
              </a:rPr>
              <a:t>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девисил</a:t>
            </a:r>
            <a:r>
              <a:rPr lang="ru-RU" b="1" i="1" dirty="0" smtClean="0">
                <a:latin typeface="Arial Black" panose="020B0A04020102020204" pitchFamily="34" charset="0"/>
              </a:rPr>
              <a:t>.</a:t>
            </a:r>
          </a:p>
          <a:p>
            <a:endParaRPr lang="bg-BG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u="sng" dirty="0" smtClean="0"/>
              <a:t>Гергьовден </a:t>
            </a:r>
            <a:r>
              <a:rPr lang="en-US" b="1" i="1" u="sng" dirty="0" smtClean="0">
                <a:latin typeface="Algerian" panose="04020705040A02060702" pitchFamily="82" charset="0"/>
              </a:rPr>
              <a:t>(</a:t>
            </a:r>
            <a:r>
              <a:rPr lang="bg-BG" b="1" i="1" u="sng" dirty="0" smtClean="0"/>
              <a:t>снимки</a:t>
            </a:r>
            <a:r>
              <a:rPr lang="en-US" b="1" i="1" u="sng" dirty="0" smtClean="0">
                <a:latin typeface="Algerian" panose="04020705040A02060702" pitchFamily="82" charset="0"/>
              </a:rPr>
              <a:t>)</a:t>
            </a:r>
            <a:endParaRPr lang="bg-BG" b="1" i="1" u="sn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3" y="1690688"/>
            <a:ext cx="290554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82" y="1690688"/>
            <a:ext cx="2905405" cy="1933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76" y="1494046"/>
            <a:ext cx="4448101" cy="288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53" y="4174767"/>
            <a:ext cx="3660738" cy="2190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5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u="sng" dirty="0" smtClean="0">
                <a:latin typeface="Arial Black" panose="020B0A04020102020204" pitchFamily="34" charset="0"/>
              </a:rPr>
              <a:t>24май-ден на славянската писменост и култура</a:t>
            </a:r>
            <a:endParaRPr lang="bg-BG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На 24 май </a:t>
            </a:r>
            <a:r>
              <a:rPr lang="ru-RU" b="1" i="1" dirty="0" err="1" smtClean="0">
                <a:latin typeface="Arial Black" panose="020B0A04020102020204" pitchFamily="34" charset="0"/>
              </a:rPr>
              <a:t>честваме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Деня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българската</a:t>
            </a:r>
            <a:r>
              <a:rPr lang="ru-RU" b="1" i="1" dirty="0" smtClean="0">
                <a:latin typeface="Arial Black" panose="020B0A04020102020204" pitchFamily="34" charset="0"/>
              </a:rPr>
              <a:t> просвета и </a:t>
            </a:r>
            <a:r>
              <a:rPr lang="ru-RU" b="1" i="1" dirty="0" err="1" smtClean="0">
                <a:latin typeface="Arial Black" panose="020B0A04020102020204" pitchFamily="34" charset="0"/>
              </a:rPr>
              <a:t>култура</a:t>
            </a:r>
            <a:r>
              <a:rPr lang="ru-RU" b="1" i="1" dirty="0" smtClean="0">
                <a:latin typeface="Arial Black" panose="020B0A04020102020204" pitchFamily="34" charset="0"/>
              </a:rPr>
              <a:t> и на </a:t>
            </a:r>
            <a:r>
              <a:rPr lang="ru-RU" b="1" i="1" dirty="0" err="1" smtClean="0">
                <a:latin typeface="Arial Black" panose="020B0A04020102020204" pitchFamily="34" charset="0"/>
              </a:rPr>
              <a:t>славянската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писменост</a:t>
            </a:r>
            <a:r>
              <a:rPr lang="ru-RU" b="1" i="1" dirty="0" smtClean="0">
                <a:latin typeface="Arial Black" panose="020B0A04020102020204" pitchFamily="34" charset="0"/>
              </a:rPr>
              <a:t>. На </a:t>
            </a:r>
            <a:r>
              <a:rPr lang="ru-RU" b="1" i="1" dirty="0" err="1" smtClean="0">
                <a:latin typeface="Arial Black" panose="020B0A04020102020204" pitchFamily="34" charset="0"/>
              </a:rPr>
              <a:t>този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ден</a:t>
            </a:r>
            <a:r>
              <a:rPr lang="ru-RU" b="1" i="1" dirty="0" smtClean="0">
                <a:latin typeface="Arial Black" panose="020B0A04020102020204" pitchFamily="34" charset="0"/>
              </a:rPr>
              <a:t> в </a:t>
            </a:r>
            <a:r>
              <a:rPr lang="ru-RU" b="1" i="1" dirty="0" err="1" smtClean="0">
                <a:latin typeface="Arial Black" panose="020B0A04020102020204" pitchFamily="34" charset="0"/>
              </a:rPr>
              <a:t>България</a:t>
            </a:r>
            <a:r>
              <a:rPr lang="ru-RU" b="1" i="1" dirty="0" smtClean="0">
                <a:latin typeface="Arial Black" panose="020B0A04020102020204" pitchFamily="34" charset="0"/>
              </a:rPr>
              <a:t> се </a:t>
            </a:r>
            <a:r>
              <a:rPr lang="ru-RU" b="1" i="1" dirty="0" err="1" smtClean="0">
                <a:latin typeface="Arial Black" panose="020B0A04020102020204" pitchFamily="34" charset="0"/>
              </a:rPr>
              <a:t>отбелязва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националния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празник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просветата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културата</a:t>
            </a:r>
            <a:r>
              <a:rPr lang="ru-RU" b="1" i="1" dirty="0" smtClean="0">
                <a:latin typeface="Arial Black" panose="020B0A04020102020204" pitchFamily="34" charset="0"/>
              </a:rPr>
              <a:t> и </a:t>
            </a:r>
            <a:r>
              <a:rPr lang="ru-RU" b="1" i="1" dirty="0" err="1" smtClean="0">
                <a:latin typeface="Arial Black" panose="020B0A04020102020204" pitchFamily="34" charset="0"/>
              </a:rPr>
              <a:t>създаването</a:t>
            </a:r>
            <a:r>
              <a:rPr lang="ru-RU" b="1" i="1" dirty="0" smtClean="0">
                <a:latin typeface="Arial Black" panose="020B0A04020102020204" pitchFamily="34" charset="0"/>
              </a:rPr>
              <a:t> на </a:t>
            </a:r>
            <a:r>
              <a:rPr lang="ru-RU" b="1" i="1" dirty="0" err="1" smtClean="0">
                <a:latin typeface="Arial Black" panose="020B0A04020102020204" pitchFamily="34" charset="0"/>
              </a:rPr>
              <a:t>глаголицата</a:t>
            </a:r>
            <a:r>
              <a:rPr lang="ru-RU" b="1" i="1" dirty="0" smtClean="0">
                <a:latin typeface="Arial Black" panose="020B0A04020102020204" pitchFamily="34" charset="0"/>
              </a:rPr>
              <a:t> от </a:t>
            </a:r>
            <a:r>
              <a:rPr lang="ru-RU" b="1" i="1" dirty="0" err="1" smtClean="0">
                <a:latin typeface="Arial Black" panose="020B0A04020102020204" pitchFamily="34" charset="0"/>
              </a:rPr>
              <a:t>Кирил</a:t>
            </a:r>
            <a:r>
              <a:rPr lang="ru-RU" b="1" i="1" dirty="0" smtClean="0">
                <a:latin typeface="Arial Black" panose="020B0A04020102020204" pitchFamily="34" charset="0"/>
              </a:rPr>
              <a:t> и </a:t>
            </a:r>
            <a:r>
              <a:rPr lang="ru-RU" b="1" i="1" dirty="0" err="1" smtClean="0">
                <a:latin typeface="Arial Black" panose="020B0A04020102020204" pitchFamily="34" charset="0"/>
              </a:rPr>
              <a:t>Методий</a:t>
            </a:r>
            <a:r>
              <a:rPr lang="ru-RU" b="1" i="1" dirty="0" smtClean="0">
                <a:latin typeface="Arial Black" panose="020B0A04020102020204" pitchFamily="34" charset="0"/>
              </a:rPr>
              <a:t>, </a:t>
            </a:r>
            <a:r>
              <a:rPr lang="ru-RU" b="1" i="1" dirty="0" err="1" smtClean="0">
                <a:latin typeface="Arial Black" panose="020B0A04020102020204" pitchFamily="34" charset="0"/>
              </a:rPr>
              <a:t>известни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още</a:t>
            </a:r>
            <a:r>
              <a:rPr lang="ru-RU" b="1" i="1" dirty="0" smtClean="0">
                <a:latin typeface="Arial Black" panose="020B0A04020102020204" pitchFamily="34" charset="0"/>
              </a:rPr>
              <a:t> и </a:t>
            </a:r>
            <a:r>
              <a:rPr lang="ru-RU" b="1" i="1" dirty="0" err="1" smtClean="0">
                <a:latin typeface="Arial Black" panose="020B0A04020102020204" pitchFamily="34" charset="0"/>
              </a:rPr>
              <a:t>като</a:t>
            </a:r>
            <a:r>
              <a:rPr lang="ru-RU" b="1" i="1" dirty="0" smtClean="0">
                <a:latin typeface="Arial Black" panose="020B0A04020102020204" pitchFamily="34" charset="0"/>
              </a:rPr>
              <a:t> "</a:t>
            </a:r>
            <a:r>
              <a:rPr lang="ru-RU" b="1" i="1" dirty="0" err="1" smtClean="0">
                <a:latin typeface="Arial Black" panose="020B0A04020102020204" pitchFamily="34" charset="0"/>
              </a:rPr>
              <a:t>Солунските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b="1" i="1" dirty="0" err="1" smtClean="0">
                <a:latin typeface="Arial Black" panose="020B0A04020102020204" pitchFamily="34" charset="0"/>
              </a:rPr>
              <a:t>братя</a:t>
            </a:r>
            <a:r>
              <a:rPr lang="ru-RU" b="1" i="1" dirty="0" smtClean="0">
                <a:latin typeface="Arial Black" panose="020B0A04020102020204" pitchFamily="34" charset="0"/>
              </a:rPr>
              <a:t>"</a:t>
            </a:r>
            <a:endParaRPr lang="bg-BG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u="sng" dirty="0" smtClean="0"/>
              <a:t>24май-ден на славянската писменост и култура </a:t>
            </a:r>
            <a:r>
              <a:rPr lang="en-US" b="1" i="1" u="sng" dirty="0" smtClean="0"/>
              <a:t>(</a:t>
            </a:r>
            <a:r>
              <a:rPr lang="bg-BG" b="1" i="1" u="sng" dirty="0" smtClean="0"/>
              <a:t>снимки</a:t>
            </a:r>
            <a:r>
              <a:rPr lang="en-US" b="1" i="1" u="sng" dirty="0" smtClean="0"/>
              <a:t>)</a:t>
            </a:r>
            <a:endParaRPr lang="bg-BG" b="1" i="1" u="sn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2046580"/>
            <a:ext cx="4393490" cy="2224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4" y="2046580"/>
            <a:ext cx="2452800" cy="3465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12" y="4356047"/>
            <a:ext cx="4111270" cy="231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43" y="2134779"/>
            <a:ext cx="3076076" cy="2048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63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D73FA9E37F184085A83C338E63122F" ma:contentTypeVersion="2" ma:contentTypeDescription="Създаване на нов документ" ma:contentTypeScope="" ma:versionID="d54cec716e8a16eef12dd82cd1a58ff8">
  <xsd:schema xmlns:xsd="http://www.w3.org/2001/XMLSchema" xmlns:xs="http://www.w3.org/2001/XMLSchema" xmlns:p="http://schemas.microsoft.com/office/2006/metadata/properties" xmlns:ns2="725a453a-2efc-44a0-a30f-3a15a6b122d3" targetNamespace="http://schemas.microsoft.com/office/2006/metadata/properties" ma:root="true" ma:fieldsID="64037d67c0d6671f3185742355234deb" ns2:_="">
    <xsd:import namespace="725a453a-2efc-44a0-a30f-3a15a6b12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a453a-2efc-44a0-a30f-3a15a6b12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9FF880-A61D-4E1B-91D4-7EF661F68A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302EC0-5EFE-44EE-85D7-14E898E794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F32CF-0D8C-4233-8196-066BBA2AFC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5a453a-2efc-44a0-a30f-3a15a6b12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421</Words>
  <Application>Microsoft Office PowerPoint</Application>
  <PresentationFormat>По избор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Тема на Office</vt:lpstr>
      <vt:lpstr>НАЙ-ГОЛЕМИТЕ ПРАЗНИЦИ ПРЕЗ МЕСЕЦ МАЙ</vt:lpstr>
      <vt:lpstr>1 май- ден на труда</vt:lpstr>
      <vt:lpstr>1 май-ден на труда (снимки)</vt:lpstr>
      <vt:lpstr>Историята на празника</vt:lpstr>
      <vt:lpstr>Гергьовден</vt:lpstr>
      <vt:lpstr>Гергьовден (снимки)</vt:lpstr>
      <vt:lpstr>24май-ден на славянската писменост и култура</vt:lpstr>
      <vt:lpstr>24май-ден на славянската писменост и култура (снимки)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НАЙ-ГОЛЕМИТЕ ПРАЗНИЦИ ПРЕЗ МЕСЕЦ МАЙ</dc:title>
  <dc:creator>User</dc:creator>
  <cp:lastModifiedBy>User</cp:lastModifiedBy>
  <cp:revision>7</cp:revision>
  <dcterms:created xsi:type="dcterms:W3CDTF">2020-05-13T08:34:41Z</dcterms:created>
  <dcterms:modified xsi:type="dcterms:W3CDTF">2020-05-24T14:47:14Z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0x0101005ED73FA9E37F184085A83C338E63122F</vt:lpwstr>
  </property>
</Properties>
</file>